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oppins Bold" charset="1" panose="00000800000000000000"/>
      <p:regular r:id="rId15"/>
    </p:embeddedFont>
    <p:embeddedFont>
      <p:font typeface="Poppins"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55646" y="4016535"/>
            <a:ext cx="7256042" cy="1387234"/>
          </a:xfrm>
          <a:prstGeom prst="rect">
            <a:avLst/>
          </a:prstGeom>
        </p:spPr>
        <p:txBody>
          <a:bodyPr anchor="t" rtlCol="false" tIns="0" lIns="0" bIns="0" rIns="0">
            <a:spAutoFit/>
          </a:bodyPr>
          <a:lstStyle/>
          <a:p>
            <a:pPr algn="ctr">
              <a:lnSpc>
                <a:spcPts val="5438"/>
              </a:lnSpc>
              <a:spcBef>
                <a:spcPct val="0"/>
              </a:spcBef>
            </a:pPr>
            <a:r>
              <a:rPr lang="en-US" b="true" sz="3884">
                <a:solidFill>
                  <a:srgbClr val="051D40"/>
                </a:solidFill>
                <a:latin typeface="Poppins Bold"/>
                <a:ea typeface="Poppins Bold"/>
                <a:cs typeface="Poppins Bold"/>
                <a:sym typeface="Poppins Bold"/>
              </a:rPr>
              <a:t>PROYECTO INTEGRADOR APLICACION EN PYTHON</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TextBox 16" id="16"/>
          <p:cNvSpPr txBox="true"/>
          <p:nvPr/>
        </p:nvSpPr>
        <p:spPr>
          <a:xfrm rot="0">
            <a:off x="1150551" y="6061733"/>
            <a:ext cx="7366063" cy="987331"/>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Presentación realizada por Oscar Villavicencio </a:t>
            </a:r>
          </a:p>
        </p:txBody>
      </p:sp>
      <p:grpSp>
        <p:nvGrpSpPr>
          <p:cNvPr name="Group 17" id="17"/>
          <p:cNvGrpSpPr>
            <a:grpSpLocks noChangeAspect="true"/>
          </p:cNvGrpSpPr>
          <p:nvPr/>
        </p:nvGrpSpPr>
        <p:grpSpPr>
          <a:xfrm rot="0">
            <a:off x="7256042" y="2492522"/>
            <a:ext cx="10861214" cy="6229861"/>
            <a:chOff x="0" y="0"/>
            <a:chExt cx="7981950" cy="4578350"/>
          </a:xfrm>
        </p:grpSpPr>
        <p:sp>
          <p:nvSpPr>
            <p:cNvPr name="Freeform 18" id="1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9" id="1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0" id="2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1" id="2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2" id="2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15547" r="0" b="-44238"/>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57150"/>
              <a:ext cx="4866164" cy="3280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57150"/>
              <a:ext cx="3042735" cy="140191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846343"/>
            <a:ext cx="5748323" cy="1049189"/>
          </a:xfrm>
          <a:prstGeom prst="rect">
            <a:avLst/>
          </a:prstGeom>
        </p:spPr>
        <p:txBody>
          <a:bodyPr anchor="t" rtlCol="false" tIns="0" lIns="0" bIns="0" rIns="0">
            <a:spAutoFit/>
          </a:bodyPr>
          <a:lstStyle/>
          <a:p>
            <a:pPr algn="ctr" marL="0" indent="0" lvl="0">
              <a:lnSpc>
                <a:spcPts val="8195"/>
              </a:lnSpc>
              <a:spcBef>
                <a:spcPct val="0"/>
              </a:spcBef>
            </a:pPr>
            <a:r>
              <a:rPr lang="en-US" sz="5854" strike="noStrike" u="none">
                <a:solidFill>
                  <a:srgbClr val="FDFDFD"/>
                </a:solidFill>
                <a:latin typeface="Poppins"/>
                <a:ea typeface="Poppins"/>
                <a:cs typeface="Poppins"/>
                <a:sym typeface="Poppins"/>
              </a:rPr>
              <a:t>Introducción</a:t>
            </a:r>
          </a:p>
        </p:txBody>
      </p:sp>
      <p:sp>
        <p:nvSpPr>
          <p:cNvPr name="TextBox 10" id="10"/>
          <p:cNvSpPr txBox="true"/>
          <p:nvPr/>
        </p:nvSpPr>
        <p:spPr>
          <a:xfrm rot="0">
            <a:off x="3896755" y="4236467"/>
            <a:ext cx="10494490" cy="3723796"/>
          </a:xfrm>
          <a:prstGeom prst="rect">
            <a:avLst/>
          </a:prstGeom>
        </p:spPr>
        <p:txBody>
          <a:bodyPr anchor="t" rtlCol="false" tIns="0" lIns="0" bIns="0" rIns="0">
            <a:spAutoFit/>
          </a:bodyPr>
          <a:lstStyle/>
          <a:p>
            <a:pPr algn="ctr">
              <a:lnSpc>
                <a:spcPts val="3288"/>
              </a:lnSpc>
            </a:pPr>
            <a:r>
              <a:rPr lang="en-US" sz="2348" spc="-46">
                <a:solidFill>
                  <a:srgbClr val="FDFDFD"/>
                </a:solidFill>
                <a:latin typeface="Poppins"/>
                <a:ea typeface="Poppins"/>
                <a:cs typeface="Poppins"/>
                <a:sym typeface="Poppins"/>
              </a:rPr>
              <a:t>Hoy les presento una reinterpretación del clásico juego del ahorcado. Más que una dinámica lúdica, esta propuesta busca activar procesos cognitivos como la percepción visual, la memoria semántica y la motivación intrínseca.</a:t>
            </a:r>
          </a:p>
          <a:p>
            <a:pPr algn="ctr">
              <a:lnSpc>
                <a:spcPts val="3288"/>
              </a:lnSpc>
            </a:pPr>
            <a:r>
              <a:rPr lang="en-US" sz="2348" spc="-46">
                <a:solidFill>
                  <a:srgbClr val="FDFDFD"/>
                </a:solidFill>
                <a:latin typeface="Poppins"/>
                <a:ea typeface="Poppins"/>
                <a:cs typeface="Poppins"/>
                <a:sym typeface="Poppins"/>
              </a:rPr>
              <a:t>A través de una interfaz sencilla pero emocionalmente significativa, el usuario se enfrenta al reto de descubrir una palabra antes de que el personaje sea completado. Cada intento es una oportunidad de aprendizaje.”</a:t>
            </a:r>
          </a:p>
          <a:p>
            <a:pPr algn="ctr">
              <a:lnSpc>
                <a:spcPts val="3288"/>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990858" y="6970248"/>
            <a:ext cx="26156933" cy="14619813"/>
            <a:chOff x="0" y="0"/>
            <a:chExt cx="1507889" cy="842800"/>
          </a:xfrm>
        </p:grpSpPr>
        <p:sp>
          <p:nvSpPr>
            <p:cNvPr name="Freeform 3" id="3"/>
            <p:cNvSpPr/>
            <p:nvPr/>
          </p:nvSpPr>
          <p:spPr>
            <a:xfrm flipH="false" flipV="false" rot="0">
              <a:off x="0" y="0"/>
              <a:ext cx="1507889" cy="842800"/>
            </a:xfrm>
            <a:custGeom>
              <a:avLst/>
              <a:gdLst/>
              <a:ahLst/>
              <a:cxnLst/>
              <a:rect r="r" b="b" t="t" l="l"/>
              <a:pathLst>
                <a:path h="842800" w="1507889">
                  <a:moveTo>
                    <a:pt x="753945" y="0"/>
                  </a:moveTo>
                  <a:cubicBezTo>
                    <a:pt x="337552" y="0"/>
                    <a:pt x="0" y="188667"/>
                    <a:pt x="0" y="421400"/>
                  </a:cubicBezTo>
                  <a:cubicBezTo>
                    <a:pt x="0" y="654133"/>
                    <a:pt x="337552" y="842800"/>
                    <a:pt x="753945" y="842800"/>
                  </a:cubicBezTo>
                  <a:cubicBezTo>
                    <a:pt x="1170337" y="842800"/>
                    <a:pt x="1507889" y="654133"/>
                    <a:pt x="1507889" y="421400"/>
                  </a:cubicBezTo>
                  <a:cubicBezTo>
                    <a:pt x="1507889" y="188667"/>
                    <a:pt x="1170337" y="0"/>
                    <a:pt x="753945" y="0"/>
                  </a:cubicBezTo>
                  <a:close/>
                </a:path>
              </a:pathLst>
            </a:custGeom>
            <a:solidFill>
              <a:srgbClr val="145DA0"/>
            </a:solidFill>
          </p:spPr>
        </p:sp>
        <p:sp>
          <p:nvSpPr>
            <p:cNvPr name="TextBox 4" id="4"/>
            <p:cNvSpPr txBox="true"/>
            <p:nvPr/>
          </p:nvSpPr>
          <p:spPr>
            <a:xfrm>
              <a:off x="141365" y="21862"/>
              <a:ext cx="1225160" cy="7419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26527" y="-677565"/>
            <a:ext cx="19356819" cy="1355130"/>
            <a:chOff x="0" y="0"/>
            <a:chExt cx="5098092" cy="356907"/>
          </a:xfrm>
        </p:grpSpPr>
        <p:sp>
          <p:nvSpPr>
            <p:cNvPr name="Freeform 6" id="6"/>
            <p:cNvSpPr/>
            <p:nvPr/>
          </p:nvSpPr>
          <p:spPr>
            <a:xfrm flipH="false" flipV="false" rot="0">
              <a:off x="0" y="0"/>
              <a:ext cx="5098092" cy="356907"/>
            </a:xfrm>
            <a:custGeom>
              <a:avLst/>
              <a:gdLst/>
              <a:ahLst/>
              <a:cxnLst/>
              <a:rect r="r" b="b" t="t" l="l"/>
              <a:pathLst>
                <a:path h="356907" w="5098092">
                  <a:moveTo>
                    <a:pt x="0" y="0"/>
                  </a:moveTo>
                  <a:lnTo>
                    <a:pt x="5098092" y="0"/>
                  </a:lnTo>
                  <a:lnTo>
                    <a:pt x="5098092" y="356907"/>
                  </a:lnTo>
                  <a:lnTo>
                    <a:pt x="0" y="356907"/>
                  </a:lnTo>
                  <a:close/>
                </a:path>
              </a:pathLst>
            </a:custGeom>
            <a:solidFill>
              <a:srgbClr val="5B98BA"/>
            </a:solidFill>
            <a:ln cap="sq">
              <a:noFill/>
              <a:prstDash val="solid"/>
              <a:miter/>
            </a:ln>
          </p:spPr>
        </p:sp>
        <p:sp>
          <p:nvSpPr>
            <p:cNvPr name="TextBox 7" id="7"/>
            <p:cNvSpPr txBox="true"/>
            <p:nvPr/>
          </p:nvSpPr>
          <p:spPr>
            <a:xfrm>
              <a:off x="0" y="-57150"/>
              <a:ext cx="5098092" cy="41405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9443472" y="7768542"/>
            <a:ext cx="6603718" cy="1304234"/>
          </a:xfrm>
          <a:custGeom>
            <a:avLst/>
            <a:gdLst/>
            <a:ahLst/>
            <a:cxnLst/>
            <a:rect r="r" b="b" t="t" l="l"/>
            <a:pathLst>
              <a:path h="1304234" w="6603718">
                <a:moveTo>
                  <a:pt x="0" y="0"/>
                </a:moveTo>
                <a:lnTo>
                  <a:pt x="6603717" y="0"/>
                </a:lnTo>
                <a:lnTo>
                  <a:pt x="6603717" y="1304234"/>
                </a:lnTo>
                <a:lnTo>
                  <a:pt x="0" y="1304234"/>
                </a:lnTo>
                <a:lnTo>
                  <a:pt x="0" y="0"/>
                </a:lnTo>
                <a:close/>
              </a:path>
            </a:pathLst>
          </a:custGeom>
          <a:blipFill>
            <a:blip r:embed="rId2"/>
            <a:stretch>
              <a:fillRect l="0" t="0" r="0" b="0"/>
            </a:stretch>
          </a:blipFill>
        </p:spPr>
      </p:sp>
      <p:grpSp>
        <p:nvGrpSpPr>
          <p:cNvPr name="Group 9" id="9"/>
          <p:cNvGrpSpPr>
            <a:grpSpLocks noChangeAspect="true"/>
          </p:cNvGrpSpPr>
          <p:nvPr/>
        </p:nvGrpSpPr>
        <p:grpSpPr>
          <a:xfrm rot="5400000">
            <a:off x="10916711" y="312145"/>
            <a:ext cx="6058333" cy="8395211"/>
            <a:chOff x="0" y="0"/>
            <a:chExt cx="4734560" cy="6560820"/>
          </a:xfrm>
        </p:grpSpPr>
        <p:sp>
          <p:nvSpPr>
            <p:cNvPr name="Freeform 10" id="1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1" id="1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2" id="12"/>
            <p:cNvSpPr/>
            <p:nvPr/>
          </p:nvSpPr>
          <p:spPr>
            <a:xfrm flipH="false" flipV="false" rot="-5370000">
              <a:off x="-679515" y="1157748"/>
              <a:ext cx="6079619" cy="4258807"/>
            </a:xfrm>
            <a:custGeom>
              <a:avLst/>
              <a:gdLst/>
              <a:ahLst/>
              <a:cxnLst/>
              <a:rect r="r" b="b" t="t" l="l"/>
              <a:pathLst>
                <a:path h="4258807" w="6079619">
                  <a:moveTo>
                    <a:pt x="137903" y="4257537"/>
                  </a:moveTo>
                  <a:cubicBezTo>
                    <a:pt x="82026" y="4258024"/>
                    <a:pt x="35908" y="4212705"/>
                    <a:pt x="35421" y="4156827"/>
                  </a:cubicBezTo>
                  <a:lnTo>
                    <a:pt x="488" y="153939"/>
                  </a:lnTo>
                  <a:cubicBezTo>
                    <a:pt x="0" y="98062"/>
                    <a:pt x="45320" y="51944"/>
                    <a:pt x="101197" y="51457"/>
                  </a:cubicBezTo>
                  <a:lnTo>
                    <a:pt x="5941705" y="487"/>
                  </a:lnTo>
                  <a:cubicBezTo>
                    <a:pt x="5997583" y="0"/>
                    <a:pt x="6043700" y="45319"/>
                    <a:pt x="6044188" y="101197"/>
                  </a:cubicBezTo>
                  <a:lnTo>
                    <a:pt x="6079131" y="4105354"/>
                  </a:lnTo>
                  <a:cubicBezTo>
                    <a:pt x="6079619" y="4161232"/>
                    <a:pt x="6034300" y="4207349"/>
                    <a:pt x="5978422" y="4207837"/>
                  </a:cubicBezTo>
                  <a:lnTo>
                    <a:pt x="137914" y="4258806"/>
                  </a:lnTo>
                  <a:close/>
                </a:path>
              </a:pathLst>
            </a:custGeom>
            <a:blipFill>
              <a:blip r:embed="rId3"/>
              <a:stretch>
                <a:fillRect l="-2573" t="0" r="-2573" b="0"/>
              </a:stretch>
            </a:blipFill>
          </p:spPr>
        </p:sp>
        <p:sp>
          <p:nvSpPr>
            <p:cNvPr name="Freeform 13" id="13"/>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4" id="14"/>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5" id="15"/>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6" id="16"/>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7" id="17"/>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8" id="18"/>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19" id="19"/>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0" id="20"/>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1" id="21"/>
          <p:cNvSpPr txBox="true"/>
          <p:nvPr/>
        </p:nvSpPr>
        <p:spPr>
          <a:xfrm rot="0">
            <a:off x="1028700" y="3615926"/>
            <a:ext cx="8050844" cy="2851911"/>
          </a:xfrm>
          <a:prstGeom prst="rect">
            <a:avLst/>
          </a:prstGeom>
        </p:spPr>
        <p:txBody>
          <a:bodyPr anchor="t" rtlCol="false" tIns="0" lIns="0" bIns="0" rIns="0">
            <a:spAutoFit/>
          </a:bodyPr>
          <a:lstStyle/>
          <a:p>
            <a:pPr algn="l">
              <a:lnSpc>
                <a:spcPts val="2843"/>
              </a:lnSpc>
            </a:pPr>
            <a:r>
              <a:rPr lang="en-US" sz="2030" spc="-40">
                <a:solidFill>
                  <a:srgbClr val="051D40"/>
                </a:solidFill>
                <a:latin typeface="Poppins"/>
                <a:ea typeface="Poppins"/>
                <a:cs typeface="Poppins"/>
                <a:sym typeface="Poppins"/>
              </a:rPr>
              <a:t>“La mecánica se basa en la interacción directa con un teclado visual. Cada letra está vinculada a una acción: si es correcta, se revela en la palabra; si es incorrecta, se añade una parte al personaje.</a:t>
            </a:r>
          </a:p>
          <a:p>
            <a:pPr algn="l">
              <a:lnSpc>
                <a:spcPts val="2843"/>
              </a:lnSpc>
            </a:pPr>
            <a:r>
              <a:rPr lang="en-US" sz="2030" spc="-40">
                <a:solidFill>
                  <a:srgbClr val="051D40"/>
                </a:solidFill>
                <a:latin typeface="Poppins"/>
                <a:ea typeface="Poppins"/>
                <a:cs typeface="Poppins"/>
                <a:sym typeface="Poppins"/>
              </a:rPr>
              <a:t>Esta lógica visual permite al usuario recibir retroalimentación inmediata, lo que refuerza la memoria de trabajo y genera una experiencia de aprendizaje por descubrimiento.”</a:t>
            </a:r>
          </a:p>
          <a:p>
            <a:pPr algn="l" marL="0" indent="0" lvl="0">
              <a:lnSpc>
                <a:spcPts val="2843"/>
              </a:lnSpc>
              <a:spcBef>
                <a:spcPct val="0"/>
              </a:spcBef>
            </a:pPr>
          </a:p>
        </p:txBody>
      </p:sp>
      <p:sp>
        <p:nvSpPr>
          <p:cNvPr name="TextBox 22" id="22"/>
          <p:cNvSpPr txBox="true"/>
          <p:nvPr/>
        </p:nvSpPr>
        <p:spPr>
          <a:xfrm rot="0">
            <a:off x="691238" y="2059070"/>
            <a:ext cx="8725768" cy="1614006"/>
          </a:xfrm>
          <a:prstGeom prst="rect">
            <a:avLst/>
          </a:prstGeom>
        </p:spPr>
        <p:txBody>
          <a:bodyPr anchor="t" rtlCol="false" tIns="0" lIns="0" bIns="0" rIns="0">
            <a:spAutoFit/>
          </a:bodyPr>
          <a:lstStyle/>
          <a:p>
            <a:pPr algn="l">
              <a:lnSpc>
                <a:spcPts val="6300"/>
              </a:lnSpc>
            </a:pPr>
            <a:r>
              <a:rPr lang="en-US" sz="4500">
                <a:solidFill>
                  <a:srgbClr val="051D40"/>
                </a:solidFill>
                <a:latin typeface="Poppins"/>
                <a:ea typeface="Poppins"/>
                <a:cs typeface="Poppins"/>
                <a:sym typeface="Poppins"/>
              </a:rPr>
              <a:t>Interacción y lógica visual</a:t>
            </a:r>
          </a:p>
          <a:p>
            <a:pPr algn="l">
              <a:lnSpc>
                <a:spcPts val="63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990858" y="6970248"/>
            <a:ext cx="26156933" cy="14619813"/>
            <a:chOff x="0" y="0"/>
            <a:chExt cx="1507889" cy="842800"/>
          </a:xfrm>
        </p:grpSpPr>
        <p:sp>
          <p:nvSpPr>
            <p:cNvPr name="Freeform 3" id="3"/>
            <p:cNvSpPr/>
            <p:nvPr/>
          </p:nvSpPr>
          <p:spPr>
            <a:xfrm flipH="false" flipV="false" rot="0">
              <a:off x="0" y="0"/>
              <a:ext cx="1507889" cy="842800"/>
            </a:xfrm>
            <a:custGeom>
              <a:avLst/>
              <a:gdLst/>
              <a:ahLst/>
              <a:cxnLst/>
              <a:rect r="r" b="b" t="t" l="l"/>
              <a:pathLst>
                <a:path h="842800" w="1507889">
                  <a:moveTo>
                    <a:pt x="753945" y="0"/>
                  </a:moveTo>
                  <a:cubicBezTo>
                    <a:pt x="337552" y="0"/>
                    <a:pt x="0" y="188667"/>
                    <a:pt x="0" y="421400"/>
                  </a:cubicBezTo>
                  <a:cubicBezTo>
                    <a:pt x="0" y="654133"/>
                    <a:pt x="337552" y="842800"/>
                    <a:pt x="753945" y="842800"/>
                  </a:cubicBezTo>
                  <a:cubicBezTo>
                    <a:pt x="1170337" y="842800"/>
                    <a:pt x="1507889" y="654133"/>
                    <a:pt x="1507889" y="421400"/>
                  </a:cubicBezTo>
                  <a:cubicBezTo>
                    <a:pt x="1507889" y="188667"/>
                    <a:pt x="1170337" y="0"/>
                    <a:pt x="753945" y="0"/>
                  </a:cubicBezTo>
                  <a:close/>
                </a:path>
              </a:pathLst>
            </a:custGeom>
            <a:solidFill>
              <a:srgbClr val="145DA0"/>
            </a:solidFill>
          </p:spPr>
        </p:sp>
        <p:sp>
          <p:nvSpPr>
            <p:cNvPr name="TextBox 4" id="4"/>
            <p:cNvSpPr txBox="true"/>
            <p:nvPr/>
          </p:nvSpPr>
          <p:spPr>
            <a:xfrm>
              <a:off x="141365" y="21862"/>
              <a:ext cx="1225160" cy="7419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26527" y="-677565"/>
            <a:ext cx="19356819" cy="1355130"/>
            <a:chOff x="0" y="0"/>
            <a:chExt cx="5098092" cy="356907"/>
          </a:xfrm>
        </p:grpSpPr>
        <p:sp>
          <p:nvSpPr>
            <p:cNvPr name="Freeform 6" id="6"/>
            <p:cNvSpPr/>
            <p:nvPr/>
          </p:nvSpPr>
          <p:spPr>
            <a:xfrm flipH="false" flipV="false" rot="0">
              <a:off x="0" y="0"/>
              <a:ext cx="5098092" cy="356907"/>
            </a:xfrm>
            <a:custGeom>
              <a:avLst/>
              <a:gdLst/>
              <a:ahLst/>
              <a:cxnLst/>
              <a:rect r="r" b="b" t="t" l="l"/>
              <a:pathLst>
                <a:path h="356907" w="5098092">
                  <a:moveTo>
                    <a:pt x="0" y="0"/>
                  </a:moveTo>
                  <a:lnTo>
                    <a:pt x="5098092" y="0"/>
                  </a:lnTo>
                  <a:lnTo>
                    <a:pt x="5098092" y="356907"/>
                  </a:lnTo>
                  <a:lnTo>
                    <a:pt x="0" y="356907"/>
                  </a:lnTo>
                  <a:close/>
                </a:path>
              </a:pathLst>
            </a:custGeom>
            <a:solidFill>
              <a:srgbClr val="5B98BA"/>
            </a:solidFill>
            <a:ln cap="sq">
              <a:noFill/>
              <a:prstDash val="solid"/>
              <a:miter/>
            </a:ln>
          </p:spPr>
        </p:sp>
        <p:sp>
          <p:nvSpPr>
            <p:cNvPr name="TextBox 7" id="7"/>
            <p:cNvSpPr txBox="true"/>
            <p:nvPr/>
          </p:nvSpPr>
          <p:spPr>
            <a:xfrm>
              <a:off x="0" y="-57150"/>
              <a:ext cx="5098092" cy="41405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9443472" y="7768542"/>
            <a:ext cx="6603718" cy="1304234"/>
          </a:xfrm>
          <a:custGeom>
            <a:avLst/>
            <a:gdLst/>
            <a:ahLst/>
            <a:cxnLst/>
            <a:rect r="r" b="b" t="t" l="l"/>
            <a:pathLst>
              <a:path h="1304234" w="6603718">
                <a:moveTo>
                  <a:pt x="0" y="0"/>
                </a:moveTo>
                <a:lnTo>
                  <a:pt x="6603717" y="0"/>
                </a:lnTo>
                <a:lnTo>
                  <a:pt x="6603717" y="1304234"/>
                </a:lnTo>
                <a:lnTo>
                  <a:pt x="0" y="1304234"/>
                </a:lnTo>
                <a:lnTo>
                  <a:pt x="0" y="0"/>
                </a:lnTo>
                <a:close/>
              </a:path>
            </a:pathLst>
          </a:custGeom>
          <a:blipFill>
            <a:blip r:embed="rId2"/>
            <a:stretch>
              <a:fillRect l="0" t="0" r="0" b="0"/>
            </a:stretch>
          </a:blipFill>
        </p:spPr>
      </p:sp>
      <p:grpSp>
        <p:nvGrpSpPr>
          <p:cNvPr name="Group 9" id="9"/>
          <p:cNvGrpSpPr>
            <a:grpSpLocks noChangeAspect="true"/>
          </p:cNvGrpSpPr>
          <p:nvPr/>
        </p:nvGrpSpPr>
        <p:grpSpPr>
          <a:xfrm rot="5400000">
            <a:off x="10916711" y="312145"/>
            <a:ext cx="6058333" cy="8395211"/>
            <a:chOff x="0" y="0"/>
            <a:chExt cx="4734560" cy="6560820"/>
          </a:xfrm>
        </p:grpSpPr>
        <p:sp>
          <p:nvSpPr>
            <p:cNvPr name="Freeform 10" id="1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1" id="1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2" id="12"/>
            <p:cNvSpPr/>
            <p:nvPr/>
          </p:nvSpPr>
          <p:spPr>
            <a:xfrm flipH="false" flipV="false" rot="-5370000">
              <a:off x="-679515" y="1157748"/>
              <a:ext cx="6079619" cy="4258807"/>
            </a:xfrm>
            <a:custGeom>
              <a:avLst/>
              <a:gdLst/>
              <a:ahLst/>
              <a:cxnLst/>
              <a:rect r="r" b="b" t="t" l="l"/>
              <a:pathLst>
                <a:path h="4258807" w="6079619">
                  <a:moveTo>
                    <a:pt x="137903" y="4257537"/>
                  </a:moveTo>
                  <a:cubicBezTo>
                    <a:pt x="82026" y="4258024"/>
                    <a:pt x="35908" y="4212705"/>
                    <a:pt x="35421" y="4156827"/>
                  </a:cubicBezTo>
                  <a:lnTo>
                    <a:pt x="488" y="153939"/>
                  </a:lnTo>
                  <a:cubicBezTo>
                    <a:pt x="0" y="98062"/>
                    <a:pt x="45320" y="51944"/>
                    <a:pt x="101197" y="51457"/>
                  </a:cubicBezTo>
                  <a:lnTo>
                    <a:pt x="5941705" y="487"/>
                  </a:lnTo>
                  <a:cubicBezTo>
                    <a:pt x="5997583" y="0"/>
                    <a:pt x="6043700" y="45319"/>
                    <a:pt x="6044188" y="101197"/>
                  </a:cubicBezTo>
                  <a:lnTo>
                    <a:pt x="6079131" y="4105354"/>
                  </a:lnTo>
                  <a:cubicBezTo>
                    <a:pt x="6079619" y="4161232"/>
                    <a:pt x="6034300" y="4207349"/>
                    <a:pt x="5978422" y="4207837"/>
                  </a:cubicBezTo>
                  <a:lnTo>
                    <a:pt x="137914" y="4258806"/>
                  </a:lnTo>
                  <a:close/>
                </a:path>
              </a:pathLst>
            </a:custGeom>
            <a:blipFill>
              <a:blip r:embed="rId3"/>
              <a:stretch>
                <a:fillRect l="-2573" t="0" r="-2573" b="0"/>
              </a:stretch>
            </a:blipFill>
          </p:spPr>
        </p:sp>
        <p:sp>
          <p:nvSpPr>
            <p:cNvPr name="Freeform 13" id="13"/>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4" id="14"/>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5" id="15"/>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6" id="16"/>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7" id="17"/>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8" id="18"/>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19" id="19"/>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0" id="20"/>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21" id="21"/>
          <p:cNvSpPr txBox="true"/>
          <p:nvPr/>
        </p:nvSpPr>
        <p:spPr>
          <a:xfrm rot="0">
            <a:off x="1093156" y="4078965"/>
            <a:ext cx="8050844" cy="3207704"/>
          </a:xfrm>
          <a:prstGeom prst="rect">
            <a:avLst/>
          </a:prstGeom>
        </p:spPr>
        <p:txBody>
          <a:bodyPr anchor="t" rtlCol="false" tIns="0" lIns="0" bIns="0" rIns="0">
            <a:spAutoFit/>
          </a:bodyPr>
          <a:lstStyle/>
          <a:p>
            <a:pPr algn="l">
              <a:lnSpc>
                <a:spcPts val="2843"/>
              </a:lnSpc>
            </a:pPr>
            <a:r>
              <a:rPr lang="en-US" sz="2030" spc="-40">
                <a:solidFill>
                  <a:srgbClr val="051D40"/>
                </a:solidFill>
                <a:latin typeface="Poppins"/>
                <a:ea typeface="Poppins"/>
                <a:cs typeface="Poppins"/>
                <a:sym typeface="Poppins"/>
              </a:rPr>
              <a:t>“Cada error activa una animación del personaje, mientras que los aciertos generan sonidos positivos. Al finalizar, el juego muestra un mensaje motivador que transforma el fallo en reflexión.</a:t>
            </a:r>
          </a:p>
          <a:p>
            <a:pPr algn="l">
              <a:lnSpc>
                <a:spcPts val="2843"/>
              </a:lnSpc>
            </a:pPr>
            <a:r>
              <a:rPr lang="en-US" sz="2030" spc="-40">
                <a:solidFill>
                  <a:srgbClr val="051D40"/>
                </a:solidFill>
                <a:latin typeface="Poppins"/>
                <a:ea typeface="Poppins"/>
                <a:cs typeface="Poppins"/>
                <a:sym typeface="Poppins"/>
              </a:rPr>
              <a:t>Este diseño emocional no solo mejora la implicación del usuario, sino que también refuerza la resiliencia cognitiva. Como dice Picard: ‘El refuerzo emocional potencia el recuerdo y la implicación del usuario’.”</a:t>
            </a:r>
          </a:p>
          <a:p>
            <a:pPr algn="l" marL="0" indent="0" lvl="0">
              <a:lnSpc>
                <a:spcPts val="2843"/>
              </a:lnSpc>
              <a:spcBef>
                <a:spcPct val="0"/>
              </a:spcBef>
            </a:pPr>
          </a:p>
        </p:txBody>
      </p:sp>
      <p:sp>
        <p:nvSpPr>
          <p:cNvPr name="TextBox 22" id="22"/>
          <p:cNvSpPr txBox="true"/>
          <p:nvPr/>
        </p:nvSpPr>
        <p:spPr>
          <a:xfrm rot="0">
            <a:off x="691238" y="2059070"/>
            <a:ext cx="8725768" cy="1619248"/>
          </a:xfrm>
          <a:prstGeom prst="rect">
            <a:avLst/>
          </a:prstGeom>
        </p:spPr>
        <p:txBody>
          <a:bodyPr anchor="t" rtlCol="false" tIns="0" lIns="0" bIns="0" rIns="0">
            <a:spAutoFit/>
          </a:bodyPr>
          <a:lstStyle/>
          <a:p>
            <a:pPr algn="ctr">
              <a:lnSpc>
                <a:spcPts val="6300"/>
              </a:lnSpc>
              <a:spcBef>
                <a:spcPct val="0"/>
              </a:spcBef>
            </a:pPr>
            <a:r>
              <a:rPr lang="en-US" sz="4500">
                <a:solidFill>
                  <a:srgbClr val="051D40"/>
                </a:solidFill>
                <a:latin typeface="Poppins"/>
                <a:ea typeface="Poppins"/>
                <a:cs typeface="Poppins"/>
                <a:sym typeface="Poppins"/>
              </a:rPr>
              <a:t>Animaciones y retroalimentación emocional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990858" y="6970248"/>
            <a:ext cx="26156933" cy="14619813"/>
            <a:chOff x="0" y="0"/>
            <a:chExt cx="1507889" cy="842800"/>
          </a:xfrm>
        </p:grpSpPr>
        <p:sp>
          <p:nvSpPr>
            <p:cNvPr name="Freeform 3" id="3"/>
            <p:cNvSpPr/>
            <p:nvPr/>
          </p:nvSpPr>
          <p:spPr>
            <a:xfrm flipH="false" flipV="false" rot="0">
              <a:off x="0" y="0"/>
              <a:ext cx="1507889" cy="842800"/>
            </a:xfrm>
            <a:custGeom>
              <a:avLst/>
              <a:gdLst/>
              <a:ahLst/>
              <a:cxnLst/>
              <a:rect r="r" b="b" t="t" l="l"/>
              <a:pathLst>
                <a:path h="842800" w="1507889">
                  <a:moveTo>
                    <a:pt x="753945" y="0"/>
                  </a:moveTo>
                  <a:cubicBezTo>
                    <a:pt x="337552" y="0"/>
                    <a:pt x="0" y="188667"/>
                    <a:pt x="0" y="421400"/>
                  </a:cubicBezTo>
                  <a:cubicBezTo>
                    <a:pt x="0" y="654133"/>
                    <a:pt x="337552" y="842800"/>
                    <a:pt x="753945" y="842800"/>
                  </a:cubicBezTo>
                  <a:cubicBezTo>
                    <a:pt x="1170337" y="842800"/>
                    <a:pt x="1507889" y="654133"/>
                    <a:pt x="1507889" y="421400"/>
                  </a:cubicBezTo>
                  <a:cubicBezTo>
                    <a:pt x="1507889" y="188667"/>
                    <a:pt x="1170337" y="0"/>
                    <a:pt x="753945" y="0"/>
                  </a:cubicBezTo>
                  <a:close/>
                </a:path>
              </a:pathLst>
            </a:custGeom>
            <a:solidFill>
              <a:srgbClr val="145DA0"/>
            </a:solidFill>
          </p:spPr>
        </p:sp>
        <p:sp>
          <p:nvSpPr>
            <p:cNvPr name="TextBox 4" id="4"/>
            <p:cNvSpPr txBox="true"/>
            <p:nvPr/>
          </p:nvSpPr>
          <p:spPr>
            <a:xfrm>
              <a:off x="141365" y="21862"/>
              <a:ext cx="1225160" cy="7419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26527" y="-677565"/>
            <a:ext cx="19356819" cy="1355130"/>
            <a:chOff x="0" y="0"/>
            <a:chExt cx="5098092" cy="356907"/>
          </a:xfrm>
        </p:grpSpPr>
        <p:sp>
          <p:nvSpPr>
            <p:cNvPr name="Freeform 6" id="6"/>
            <p:cNvSpPr/>
            <p:nvPr/>
          </p:nvSpPr>
          <p:spPr>
            <a:xfrm flipH="false" flipV="false" rot="0">
              <a:off x="0" y="0"/>
              <a:ext cx="5098092" cy="356907"/>
            </a:xfrm>
            <a:custGeom>
              <a:avLst/>
              <a:gdLst/>
              <a:ahLst/>
              <a:cxnLst/>
              <a:rect r="r" b="b" t="t" l="l"/>
              <a:pathLst>
                <a:path h="356907" w="5098092">
                  <a:moveTo>
                    <a:pt x="0" y="0"/>
                  </a:moveTo>
                  <a:lnTo>
                    <a:pt x="5098092" y="0"/>
                  </a:lnTo>
                  <a:lnTo>
                    <a:pt x="5098092" y="356907"/>
                  </a:lnTo>
                  <a:lnTo>
                    <a:pt x="0" y="356907"/>
                  </a:lnTo>
                  <a:close/>
                </a:path>
              </a:pathLst>
            </a:custGeom>
            <a:solidFill>
              <a:srgbClr val="5B98BA"/>
            </a:solidFill>
            <a:ln cap="sq">
              <a:noFill/>
              <a:prstDash val="solid"/>
              <a:miter/>
            </a:ln>
          </p:spPr>
        </p:sp>
        <p:sp>
          <p:nvSpPr>
            <p:cNvPr name="TextBox 7" id="7"/>
            <p:cNvSpPr txBox="true"/>
            <p:nvPr/>
          </p:nvSpPr>
          <p:spPr>
            <a:xfrm>
              <a:off x="0" y="-57150"/>
              <a:ext cx="5098092" cy="41405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9443472" y="7768542"/>
            <a:ext cx="6603718" cy="1304234"/>
          </a:xfrm>
          <a:custGeom>
            <a:avLst/>
            <a:gdLst/>
            <a:ahLst/>
            <a:cxnLst/>
            <a:rect r="r" b="b" t="t" l="l"/>
            <a:pathLst>
              <a:path h="1304234" w="6603718">
                <a:moveTo>
                  <a:pt x="0" y="0"/>
                </a:moveTo>
                <a:lnTo>
                  <a:pt x="6603717" y="0"/>
                </a:lnTo>
                <a:lnTo>
                  <a:pt x="6603717" y="1304234"/>
                </a:lnTo>
                <a:lnTo>
                  <a:pt x="0" y="1304234"/>
                </a:lnTo>
                <a:lnTo>
                  <a:pt x="0" y="0"/>
                </a:lnTo>
                <a:close/>
              </a:path>
            </a:pathLst>
          </a:custGeom>
          <a:blipFill>
            <a:blip r:embed="rId2"/>
            <a:stretch>
              <a:fillRect l="0" t="0" r="0" b="0"/>
            </a:stretch>
          </a:blipFill>
        </p:spPr>
      </p:sp>
      <p:sp>
        <p:nvSpPr>
          <p:cNvPr name="TextBox 9" id="9"/>
          <p:cNvSpPr txBox="true"/>
          <p:nvPr/>
        </p:nvSpPr>
        <p:spPr>
          <a:xfrm rot="0">
            <a:off x="5049865" y="3374518"/>
            <a:ext cx="8050844" cy="5698258"/>
          </a:xfrm>
          <a:prstGeom prst="rect">
            <a:avLst/>
          </a:prstGeom>
        </p:spPr>
        <p:txBody>
          <a:bodyPr anchor="t" rtlCol="false" tIns="0" lIns="0" bIns="0" rIns="0">
            <a:spAutoFit/>
          </a:bodyPr>
          <a:lstStyle/>
          <a:p>
            <a:pPr algn="l" marL="438489" indent="-219245" lvl="1">
              <a:lnSpc>
                <a:spcPts val="2843"/>
              </a:lnSpc>
              <a:buFont typeface="Arial"/>
              <a:buChar char="•"/>
            </a:pPr>
            <a:r>
              <a:rPr lang="en-US" sz="2030" spc="-40">
                <a:solidFill>
                  <a:srgbClr val="051D40"/>
                </a:solidFill>
                <a:latin typeface="Poppins"/>
                <a:ea typeface="Poppins"/>
                <a:cs typeface="Poppins"/>
                <a:sym typeface="Poppins"/>
              </a:rPr>
              <a:t>Sintaxis sencilla: Python es conocido por una sintaxis clara y sencilla que facilita la escritura y comprensión del código.</a:t>
            </a:r>
          </a:p>
          <a:p>
            <a:pPr algn="l">
              <a:lnSpc>
                <a:spcPts val="2843"/>
              </a:lnSpc>
            </a:pP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Legibilidad del código: La legibilidad es una prioridad en Python, facilitando el mantenimiento y colaboración entre desarrolladores.</a:t>
            </a:r>
          </a:p>
          <a:p>
            <a:pPr algn="l">
              <a:lnSpc>
                <a:spcPts val="2843"/>
              </a:lnSpc>
            </a:pP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Gran comunidad y librerías: Python cuenta con una extensa comunidad y muchas librerías que permiten un desarrollo rápido y eficiente.</a:t>
            </a:r>
          </a:p>
          <a:p>
            <a:pPr algn="l">
              <a:lnSpc>
                <a:spcPts val="2843"/>
              </a:lnSpc>
            </a:pP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Naturaleza interpretada: Python es un lenguaje interpretado que permite una ejecución rápida y flexible del código sin compilación previa.</a:t>
            </a:r>
          </a:p>
          <a:p>
            <a:pPr algn="l">
              <a:lnSpc>
                <a:spcPts val="2843"/>
              </a:lnSpc>
            </a:pPr>
          </a:p>
          <a:p>
            <a:pPr algn="l" marL="0" indent="0" lvl="0">
              <a:lnSpc>
                <a:spcPts val="2843"/>
              </a:lnSpc>
              <a:spcBef>
                <a:spcPct val="0"/>
              </a:spcBef>
            </a:pPr>
          </a:p>
        </p:txBody>
      </p:sp>
      <p:sp>
        <p:nvSpPr>
          <p:cNvPr name="TextBox 10" id="10"/>
          <p:cNvSpPr txBox="true"/>
          <p:nvPr/>
        </p:nvSpPr>
        <p:spPr>
          <a:xfrm rot="0">
            <a:off x="4374941" y="1392294"/>
            <a:ext cx="8725768" cy="1619248"/>
          </a:xfrm>
          <a:prstGeom prst="rect">
            <a:avLst/>
          </a:prstGeom>
        </p:spPr>
        <p:txBody>
          <a:bodyPr anchor="t" rtlCol="false" tIns="0" lIns="0" bIns="0" rIns="0">
            <a:spAutoFit/>
          </a:bodyPr>
          <a:lstStyle/>
          <a:p>
            <a:pPr algn="ctr">
              <a:lnSpc>
                <a:spcPts val="6300"/>
              </a:lnSpc>
              <a:spcBef>
                <a:spcPct val="0"/>
              </a:spcBef>
            </a:pPr>
            <a:r>
              <a:rPr lang="en-US" b="true" sz="4500">
                <a:solidFill>
                  <a:srgbClr val="000000"/>
                </a:solidFill>
                <a:latin typeface="Poppins Bold"/>
                <a:ea typeface="Poppins Bold"/>
                <a:cs typeface="Poppins Bold"/>
                <a:sym typeface="Poppins Bold"/>
              </a:rPr>
              <a:t>Caracteristicas principales de Python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990858" y="6970248"/>
            <a:ext cx="26156933" cy="14619813"/>
            <a:chOff x="0" y="0"/>
            <a:chExt cx="1507889" cy="842800"/>
          </a:xfrm>
        </p:grpSpPr>
        <p:sp>
          <p:nvSpPr>
            <p:cNvPr name="Freeform 3" id="3"/>
            <p:cNvSpPr/>
            <p:nvPr/>
          </p:nvSpPr>
          <p:spPr>
            <a:xfrm flipH="false" flipV="false" rot="0">
              <a:off x="0" y="0"/>
              <a:ext cx="1507889" cy="842800"/>
            </a:xfrm>
            <a:custGeom>
              <a:avLst/>
              <a:gdLst/>
              <a:ahLst/>
              <a:cxnLst/>
              <a:rect r="r" b="b" t="t" l="l"/>
              <a:pathLst>
                <a:path h="842800" w="1507889">
                  <a:moveTo>
                    <a:pt x="753945" y="0"/>
                  </a:moveTo>
                  <a:cubicBezTo>
                    <a:pt x="337552" y="0"/>
                    <a:pt x="0" y="188667"/>
                    <a:pt x="0" y="421400"/>
                  </a:cubicBezTo>
                  <a:cubicBezTo>
                    <a:pt x="0" y="654133"/>
                    <a:pt x="337552" y="842800"/>
                    <a:pt x="753945" y="842800"/>
                  </a:cubicBezTo>
                  <a:cubicBezTo>
                    <a:pt x="1170337" y="842800"/>
                    <a:pt x="1507889" y="654133"/>
                    <a:pt x="1507889" y="421400"/>
                  </a:cubicBezTo>
                  <a:cubicBezTo>
                    <a:pt x="1507889" y="188667"/>
                    <a:pt x="1170337" y="0"/>
                    <a:pt x="753945" y="0"/>
                  </a:cubicBezTo>
                  <a:close/>
                </a:path>
              </a:pathLst>
            </a:custGeom>
            <a:solidFill>
              <a:srgbClr val="145DA0"/>
            </a:solidFill>
          </p:spPr>
        </p:sp>
        <p:sp>
          <p:nvSpPr>
            <p:cNvPr name="TextBox 4" id="4"/>
            <p:cNvSpPr txBox="true"/>
            <p:nvPr/>
          </p:nvSpPr>
          <p:spPr>
            <a:xfrm>
              <a:off x="141365" y="21862"/>
              <a:ext cx="1225160" cy="7419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26527" y="-677565"/>
            <a:ext cx="19356819" cy="1355130"/>
            <a:chOff x="0" y="0"/>
            <a:chExt cx="5098092" cy="356907"/>
          </a:xfrm>
        </p:grpSpPr>
        <p:sp>
          <p:nvSpPr>
            <p:cNvPr name="Freeform 6" id="6"/>
            <p:cNvSpPr/>
            <p:nvPr/>
          </p:nvSpPr>
          <p:spPr>
            <a:xfrm flipH="false" flipV="false" rot="0">
              <a:off x="0" y="0"/>
              <a:ext cx="5098092" cy="356907"/>
            </a:xfrm>
            <a:custGeom>
              <a:avLst/>
              <a:gdLst/>
              <a:ahLst/>
              <a:cxnLst/>
              <a:rect r="r" b="b" t="t" l="l"/>
              <a:pathLst>
                <a:path h="356907" w="5098092">
                  <a:moveTo>
                    <a:pt x="0" y="0"/>
                  </a:moveTo>
                  <a:lnTo>
                    <a:pt x="5098092" y="0"/>
                  </a:lnTo>
                  <a:lnTo>
                    <a:pt x="5098092" y="356907"/>
                  </a:lnTo>
                  <a:lnTo>
                    <a:pt x="0" y="356907"/>
                  </a:lnTo>
                  <a:close/>
                </a:path>
              </a:pathLst>
            </a:custGeom>
            <a:solidFill>
              <a:srgbClr val="5B98BA"/>
            </a:solidFill>
            <a:ln cap="sq">
              <a:noFill/>
              <a:prstDash val="solid"/>
              <a:miter/>
            </a:ln>
          </p:spPr>
        </p:sp>
        <p:sp>
          <p:nvSpPr>
            <p:cNvPr name="TextBox 7" id="7"/>
            <p:cNvSpPr txBox="true"/>
            <p:nvPr/>
          </p:nvSpPr>
          <p:spPr>
            <a:xfrm>
              <a:off x="0" y="-57150"/>
              <a:ext cx="5098092" cy="41405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9443472" y="7768542"/>
            <a:ext cx="6603718" cy="1304234"/>
          </a:xfrm>
          <a:custGeom>
            <a:avLst/>
            <a:gdLst/>
            <a:ahLst/>
            <a:cxnLst/>
            <a:rect r="r" b="b" t="t" l="l"/>
            <a:pathLst>
              <a:path h="1304234" w="6603718">
                <a:moveTo>
                  <a:pt x="0" y="0"/>
                </a:moveTo>
                <a:lnTo>
                  <a:pt x="6603717" y="0"/>
                </a:lnTo>
                <a:lnTo>
                  <a:pt x="6603717" y="1304234"/>
                </a:lnTo>
                <a:lnTo>
                  <a:pt x="0" y="1304234"/>
                </a:lnTo>
                <a:lnTo>
                  <a:pt x="0" y="0"/>
                </a:lnTo>
                <a:close/>
              </a:path>
            </a:pathLst>
          </a:custGeom>
          <a:blipFill>
            <a:blip r:embed="rId2"/>
            <a:stretch>
              <a:fillRect l="0" t="0" r="0" b="0"/>
            </a:stretch>
          </a:blipFill>
        </p:spPr>
      </p:sp>
      <p:sp>
        <p:nvSpPr>
          <p:cNvPr name="TextBox 9" id="9"/>
          <p:cNvSpPr txBox="true"/>
          <p:nvPr/>
        </p:nvSpPr>
        <p:spPr>
          <a:xfrm rot="0">
            <a:off x="5049865" y="3374518"/>
            <a:ext cx="8050844" cy="5342465"/>
          </a:xfrm>
          <a:prstGeom prst="rect">
            <a:avLst/>
          </a:prstGeom>
        </p:spPr>
        <p:txBody>
          <a:bodyPr anchor="t" rtlCol="false" tIns="0" lIns="0" bIns="0" rIns="0">
            <a:spAutoFit/>
          </a:bodyPr>
          <a:lstStyle/>
          <a:p>
            <a:pPr algn="l" marL="438489" indent="-219245" lvl="1">
              <a:lnSpc>
                <a:spcPts val="2843"/>
              </a:lnSpc>
              <a:buFont typeface="Arial"/>
              <a:buChar char="•"/>
            </a:pPr>
            <a:r>
              <a:rPr lang="en-US" sz="2030" spc="-40">
                <a:solidFill>
                  <a:srgbClr val="051D40"/>
                </a:solidFill>
                <a:latin typeface="Poppins"/>
                <a:ea typeface="Poppins"/>
                <a:cs typeface="Poppins"/>
                <a:sym typeface="Poppins"/>
              </a:rPr>
              <a:t>Prototipado rápido</a:t>
            </a:r>
          </a:p>
          <a:p>
            <a:pPr algn="l">
              <a:lnSpc>
                <a:spcPts val="2843"/>
              </a:lnSpc>
            </a:pP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 Python facilita el desarrollo rápido de prototipos de juegos gracias a su sintaxis sencilla y clara.</a:t>
            </a:r>
          </a:p>
          <a:p>
            <a:pPr algn="l">
              <a:lnSpc>
                <a:spcPts val="2843"/>
              </a:lnSpc>
            </a:pP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Manejo de entradas</a:t>
            </a:r>
          </a:p>
          <a:p>
            <a:pPr algn="l">
              <a:lnSpc>
                <a:spcPts val="2843"/>
              </a:lnSpc>
            </a:pP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 Ofrece herramientas integradas para gestionar entradas del usuario esenciales en juegos simples.</a:t>
            </a:r>
          </a:p>
          <a:p>
            <a:pPr algn="l">
              <a:lnSpc>
                <a:spcPts val="2843"/>
              </a:lnSpc>
            </a:pP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Lógica de control</a:t>
            </a:r>
          </a:p>
          <a:p>
            <a:pPr algn="l">
              <a:lnSpc>
                <a:spcPts val="2843"/>
              </a:lnSpc>
            </a:pP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 Permite implementar fácilmente la lógica de control</a:t>
            </a: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 necesaria para el funcionamiento de juegos básicos.</a:t>
            </a:r>
          </a:p>
          <a:p>
            <a:pPr algn="l">
              <a:lnSpc>
                <a:spcPts val="2843"/>
              </a:lnSpc>
              <a:spcBef>
                <a:spcPct val="0"/>
              </a:spcBef>
            </a:pPr>
          </a:p>
        </p:txBody>
      </p:sp>
      <p:sp>
        <p:nvSpPr>
          <p:cNvPr name="TextBox 10" id="10"/>
          <p:cNvSpPr txBox="true"/>
          <p:nvPr/>
        </p:nvSpPr>
        <p:spPr>
          <a:xfrm rot="0">
            <a:off x="4374941" y="1392294"/>
            <a:ext cx="8725768" cy="1619248"/>
          </a:xfrm>
          <a:prstGeom prst="rect">
            <a:avLst/>
          </a:prstGeom>
        </p:spPr>
        <p:txBody>
          <a:bodyPr anchor="t" rtlCol="false" tIns="0" lIns="0" bIns="0" rIns="0">
            <a:spAutoFit/>
          </a:bodyPr>
          <a:lstStyle/>
          <a:p>
            <a:pPr algn="ctr">
              <a:lnSpc>
                <a:spcPts val="6300"/>
              </a:lnSpc>
              <a:spcBef>
                <a:spcPct val="0"/>
              </a:spcBef>
            </a:pPr>
            <a:r>
              <a:rPr lang="en-US" b="true" sz="4500">
                <a:solidFill>
                  <a:srgbClr val="000000"/>
                </a:solidFill>
                <a:latin typeface="Poppins Bold"/>
                <a:ea typeface="Poppins Bold"/>
                <a:cs typeface="Poppins Bold"/>
                <a:sym typeface="Poppins Bold"/>
              </a:rPr>
              <a:t>Ventajas de Python para desarrollar juegos simples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560701" y="-2009187"/>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912260" y="-1360746"/>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823325" y="1508620"/>
            <a:ext cx="8927297" cy="5947812"/>
          </a:xfrm>
          <a:custGeom>
            <a:avLst/>
            <a:gdLst/>
            <a:ahLst/>
            <a:cxnLst/>
            <a:rect r="r" b="b" t="t" l="l"/>
            <a:pathLst>
              <a:path h="5947812" w="8927297">
                <a:moveTo>
                  <a:pt x="0" y="0"/>
                </a:moveTo>
                <a:lnTo>
                  <a:pt x="8927298" y="0"/>
                </a:lnTo>
                <a:lnTo>
                  <a:pt x="8927298" y="5947812"/>
                </a:lnTo>
                <a:lnTo>
                  <a:pt x="0" y="5947812"/>
                </a:lnTo>
                <a:lnTo>
                  <a:pt x="0" y="0"/>
                </a:lnTo>
                <a:close/>
              </a:path>
            </a:pathLst>
          </a:custGeom>
          <a:blipFill>
            <a:blip r:embed="rId2"/>
            <a:stretch>
              <a:fillRect l="0" t="0" r="0" b="0"/>
            </a:stretch>
          </a:blipFill>
        </p:spPr>
      </p:sp>
      <p:sp>
        <p:nvSpPr>
          <p:cNvPr name="TextBox 9" id="9"/>
          <p:cNvSpPr txBox="true"/>
          <p:nvPr/>
        </p:nvSpPr>
        <p:spPr>
          <a:xfrm rot="0">
            <a:off x="1028700" y="3351812"/>
            <a:ext cx="6033363" cy="1671806"/>
          </a:xfrm>
          <a:prstGeom prst="rect">
            <a:avLst/>
          </a:prstGeom>
        </p:spPr>
        <p:txBody>
          <a:bodyPr anchor="t" rtlCol="false" tIns="0" lIns="0" bIns="0" rIns="0">
            <a:spAutoFit/>
          </a:bodyPr>
          <a:lstStyle/>
          <a:p>
            <a:pPr algn="ctr" marL="0" indent="0" lvl="0">
              <a:lnSpc>
                <a:spcPts val="6553"/>
              </a:lnSpc>
              <a:spcBef>
                <a:spcPct val="0"/>
              </a:spcBef>
            </a:pPr>
            <a:r>
              <a:rPr lang="en-US" b="true" sz="4680">
                <a:solidFill>
                  <a:srgbClr val="FDFDFD"/>
                </a:solidFill>
                <a:latin typeface="Poppins Bold"/>
                <a:ea typeface="Poppins Bold"/>
                <a:cs typeface="Poppins Bold"/>
                <a:sym typeface="Poppins Bold"/>
              </a:rPr>
              <a:t>FUNCIONES CLAVE DEL JUEGO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560701" y="-2009187"/>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912260" y="-1360746"/>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828434" y="2064104"/>
            <a:ext cx="8743570" cy="5825403"/>
          </a:xfrm>
          <a:custGeom>
            <a:avLst/>
            <a:gdLst/>
            <a:ahLst/>
            <a:cxnLst/>
            <a:rect r="r" b="b" t="t" l="l"/>
            <a:pathLst>
              <a:path h="5825403" w="8743570">
                <a:moveTo>
                  <a:pt x="0" y="0"/>
                </a:moveTo>
                <a:lnTo>
                  <a:pt x="8743569" y="0"/>
                </a:lnTo>
                <a:lnTo>
                  <a:pt x="8743569" y="5825404"/>
                </a:lnTo>
                <a:lnTo>
                  <a:pt x="0" y="5825404"/>
                </a:lnTo>
                <a:lnTo>
                  <a:pt x="0" y="0"/>
                </a:lnTo>
                <a:close/>
              </a:path>
            </a:pathLst>
          </a:custGeom>
          <a:blipFill>
            <a:blip r:embed="rId2"/>
            <a:stretch>
              <a:fillRect l="0" t="0" r="0" b="0"/>
            </a:stretch>
          </a:blipFill>
        </p:spPr>
      </p:sp>
      <p:sp>
        <p:nvSpPr>
          <p:cNvPr name="TextBox 9" id="9"/>
          <p:cNvSpPr txBox="true"/>
          <p:nvPr/>
        </p:nvSpPr>
        <p:spPr>
          <a:xfrm rot="0">
            <a:off x="1028700" y="3351812"/>
            <a:ext cx="6033363" cy="843131"/>
          </a:xfrm>
          <a:prstGeom prst="rect">
            <a:avLst/>
          </a:prstGeom>
        </p:spPr>
        <p:txBody>
          <a:bodyPr anchor="t" rtlCol="false" tIns="0" lIns="0" bIns="0" rIns="0">
            <a:spAutoFit/>
          </a:bodyPr>
          <a:lstStyle/>
          <a:p>
            <a:pPr algn="ctr" marL="0" indent="0" lvl="0">
              <a:lnSpc>
                <a:spcPts val="6553"/>
              </a:lnSpc>
              <a:spcBef>
                <a:spcPct val="0"/>
              </a:spcBef>
            </a:pPr>
            <a:r>
              <a:rPr lang="en-US" b="true" sz="4680">
                <a:solidFill>
                  <a:srgbClr val="FDFDFD"/>
                </a:solidFill>
                <a:latin typeface="Poppins Bold"/>
                <a:ea typeface="Poppins Bold"/>
                <a:cs typeface="Poppins Bold"/>
                <a:sym typeface="Poppins Bold"/>
              </a:rPr>
              <a:t>LOGICA DEL JUEGO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990858" y="6970248"/>
            <a:ext cx="26156933" cy="14619813"/>
            <a:chOff x="0" y="0"/>
            <a:chExt cx="1507889" cy="842800"/>
          </a:xfrm>
        </p:grpSpPr>
        <p:sp>
          <p:nvSpPr>
            <p:cNvPr name="Freeform 3" id="3"/>
            <p:cNvSpPr/>
            <p:nvPr/>
          </p:nvSpPr>
          <p:spPr>
            <a:xfrm flipH="false" flipV="false" rot="0">
              <a:off x="0" y="0"/>
              <a:ext cx="1507889" cy="842800"/>
            </a:xfrm>
            <a:custGeom>
              <a:avLst/>
              <a:gdLst/>
              <a:ahLst/>
              <a:cxnLst/>
              <a:rect r="r" b="b" t="t" l="l"/>
              <a:pathLst>
                <a:path h="842800" w="1507889">
                  <a:moveTo>
                    <a:pt x="753945" y="0"/>
                  </a:moveTo>
                  <a:cubicBezTo>
                    <a:pt x="337552" y="0"/>
                    <a:pt x="0" y="188667"/>
                    <a:pt x="0" y="421400"/>
                  </a:cubicBezTo>
                  <a:cubicBezTo>
                    <a:pt x="0" y="654133"/>
                    <a:pt x="337552" y="842800"/>
                    <a:pt x="753945" y="842800"/>
                  </a:cubicBezTo>
                  <a:cubicBezTo>
                    <a:pt x="1170337" y="842800"/>
                    <a:pt x="1507889" y="654133"/>
                    <a:pt x="1507889" y="421400"/>
                  </a:cubicBezTo>
                  <a:cubicBezTo>
                    <a:pt x="1507889" y="188667"/>
                    <a:pt x="1170337" y="0"/>
                    <a:pt x="753945" y="0"/>
                  </a:cubicBezTo>
                  <a:close/>
                </a:path>
              </a:pathLst>
            </a:custGeom>
            <a:solidFill>
              <a:srgbClr val="145DA0"/>
            </a:solidFill>
          </p:spPr>
        </p:sp>
        <p:sp>
          <p:nvSpPr>
            <p:cNvPr name="TextBox 4" id="4"/>
            <p:cNvSpPr txBox="true"/>
            <p:nvPr/>
          </p:nvSpPr>
          <p:spPr>
            <a:xfrm>
              <a:off x="141365" y="21862"/>
              <a:ext cx="1225160" cy="7419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26527" y="-677565"/>
            <a:ext cx="19356819" cy="1355130"/>
            <a:chOff x="0" y="0"/>
            <a:chExt cx="5098092" cy="356907"/>
          </a:xfrm>
        </p:grpSpPr>
        <p:sp>
          <p:nvSpPr>
            <p:cNvPr name="Freeform 6" id="6"/>
            <p:cNvSpPr/>
            <p:nvPr/>
          </p:nvSpPr>
          <p:spPr>
            <a:xfrm flipH="false" flipV="false" rot="0">
              <a:off x="0" y="0"/>
              <a:ext cx="5098092" cy="356907"/>
            </a:xfrm>
            <a:custGeom>
              <a:avLst/>
              <a:gdLst/>
              <a:ahLst/>
              <a:cxnLst/>
              <a:rect r="r" b="b" t="t" l="l"/>
              <a:pathLst>
                <a:path h="356907" w="5098092">
                  <a:moveTo>
                    <a:pt x="0" y="0"/>
                  </a:moveTo>
                  <a:lnTo>
                    <a:pt x="5098092" y="0"/>
                  </a:lnTo>
                  <a:lnTo>
                    <a:pt x="5098092" y="356907"/>
                  </a:lnTo>
                  <a:lnTo>
                    <a:pt x="0" y="356907"/>
                  </a:lnTo>
                  <a:close/>
                </a:path>
              </a:pathLst>
            </a:custGeom>
            <a:solidFill>
              <a:srgbClr val="5B98BA"/>
            </a:solidFill>
            <a:ln cap="sq">
              <a:noFill/>
              <a:prstDash val="solid"/>
              <a:miter/>
            </a:ln>
          </p:spPr>
        </p:sp>
        <p:sp>
          <p:nvSpPr>
            <p:cNvPr name="TextBox 7" id="7"/>
            <p:cNvSpPr txBox="true"/>
            <p:nvPr/>
          </p:nvSpPr>
          <p:spPr>
            <a:xfrm>
              <a:off x="0" y="-57150"/>
              <a:ext cx="5098092" cy="41405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9443472" y="7768542"/>
            <a:ext cx="6603718" cy="1304234"/>
          </a:xfrm>
          <a:custGeom>
            <a:avLst/>
            <a:gdLst/>
            <a:ahLst/>
            <a:cxnLst/>
            <a:rect r="r" b="b" t="t" l="l"/>
            <a:pathLst>
              <a:path h="1304234" w="6603718">
                <a:moveTo>
                  <a:pt x="0" y="0"/>
                </a:moveTo>
                <a:lnTo>
                  <a:pt x="6603717" y="0"/>
                </a:lnTo>
                <a:lnTo>
                  <a:pt x="6603717" y="1304234"/>
                </a:lnTo>
                <a:lnTo>
                  <a:pt x="0" y="1304234"/>
                </a:lnTo>
                <a:lnTo>
                  <a:pt x="0" y="0"/>
                </a:lnTo>
                <a:close/>
              </a:path>
            </a:pathLst>
          </a:custGeom>
          <a:blipFill>
            <a:blip r:embed="rId2"/>
            <a:stretch>
              <a:fillRect l="0" t="0" r="0" b="0"/>
            </a:stretch>
          </a:blipFill>
        </p:spPr>
      </p:sp>
      <p:sp>
        <p:nvSpPr>
          <p:cNvPr name="TextBox 9" id="9"/>
          <p:cNvSpPr txBox="true"/>
          <p:nvPr/>
        </p:nvSpPr>
        <p:spPr>
          <a:xfrm rot="0">
            <a:off x="5118578" y="1323974"/>
            <a:ext cx="8050844" cy="8463763"/>
          </a:xfrm>
          <a:prstGeom prst="rect">
            <a:avLst/>
          </a:prstGeom>
        </p:spPr>
        <p:txBody>
          <a:bodyPr anchor="t" rtlCol="false" tIns="0" lIns="0" bIns="0" rIns="0">
            <a:spAutoFit/>
          </a:bodyPr>
          <a:lstStyle/>
          <a:p>
            <a:pPr algn="ctr">
              <a:lnSpc>
                <a:spcPts val="2843"/>
              </a:lnSpc>
            </a:pPr>
          </a:p>
          <a:p>
            <a:pPr algn="ctr">
              <a:lnSpc>
                <a:spcPts val="2843"/>
              </a:lnSpc>
            </a:pPr>
            <a:r>
              <a:rPr lang="en-US" sz="2030" spc="-40">
                <a:solidFill>
                  <a:srgbClr val="051D40"/>
                </a:solidFill>
                <a:latin typeface="Poppins"/>
                <a:ea typeface="Poppins"/>
                <a:cs typeface="Poppins"/>
                <a:sym typeface="Poppins"/>
              </a:rPr>
              <a:t>El desarrollo del juego del ahorcado no solo representa una práctica técnica, sino una exploración profunda de cómo la interacción digital puede evocar emociones, facilitar el aprendizaje y reflejar identidad cultural. Cada función —desde la estructura visual hasta la lógica de juego— ha sido diseñada con intención: claridad cognitiva, resonancia emocional y estética simbólica.</a:t>
            </a:r>
          </a:p>
          <a:p>
            <a:pPr algn="ctr" marL="438490" indent="-219245" lvl="1">
              <a:lnSpc>
                <a:spcPts val="2843"/>
              </a:lnSpc>
              <a:buFont typeface="Arial"/>
              <a:buChar char="•"/>
            </a:pPr>
            <a:r>
              <a:rPr lang="en-US" sz="2030" spc="-40">
                <a:solidFill>
                  <a:srgbClr val="051D40"/>
                </a:solidFill>
                <a:latin typeface="Poppins"/>
                <a:ea typeface="Poppins"/>
                <a:cs typeface="Poppins"/>
                <a:sym typeface="Poppins"/>
              </a:rPr>
              <a:t>Visualmente, el uso de colores, texturas y secuencias refuerza la narrativa del progreso, el error y la tensión, guiando al usuario con empatía.</a:t>
            </a:r>
          </a:p>
          <a:p>
            <a:pPr algn="ctr" marL="438490" indent="-219245" lvl="1">
              <a:lnSpc>
                <a:spcPts val="2843"/>
              </a:lnSpc>
              <a:buFont typeface="Arial"/>
              <a:buChar char="•"/>
            </a:pPr>
            <a:r>
              <a:rPr lang="en-US" sz="2030" spc="-40">
                <a:solidFill>
                  <a:srgbClr val="051D40"/>
                </a:solidFill>
                <a:latin typeface="Poppins"/>
                <a:ea typeface="Poppins"/>
                <a:cs typeface="Poppins"/>
                <a:sym typeface="Poppins"/>
              </a:rPr>
              <a:t>Funcionalmente, cada bloque de código se traduce en una experiencia comprensible, donde la percepción, la memoria y la motivación se entrelazan.</a:t>
            </a:r>
          </a:p>
          <a:p>
            <a:pPr algn="ctr" marL="438490" indent="-219245" lvl="1">
              <a:lnSpc>
                <a:spcPts val="2843"/>
              </a:lnSpc>
              <a:buFont typeface="Arial"/>
              <a:buChar char="•"/>
            </a:pPr>
            <a:r>
              <a:rPr lang="en-US" sz="2030" spc="-40">
                <a:solidFill>
                  <a:srgbClr val="051D40"/>
                </a:solidFill>
                <a:latin typeface="Poppins"/>
                <a:ea typeface="Poppins"/>
                <a:cs typeface="Poppins"/>
                <a:sym typeface="Poppins"/>
              </a:rPr>
              <a:t>Culturalmente, los elementos gráficos y lingüísticos adaptados al contexto amazónico aportan autenticidad y conexión, transformando un juego clásico en una herramienta de expresión.</a:t>
            </a:r>
          </a:p>
          <a:p>
            <a:pPr algn="ctr">
              <a:lnSpc>
                <a:spcPts val="2843"/>
              </a:lnSpc>
            </a:pPr>
            <a:r>
              <a:rPr lang="en-US" sz="2030" spc="-40">
                <a:solidFill>
                  <a:srgbClr val="051D40"/>
                </a:solidFill>
                <a:latin typeface="Poppins"/>
                <a:ea typeface="Poppins"/>
                <a:cs typeface="Poppins"/>
                <a:sym typeface="Poppins"/>
              </a:rPr>
              <a:t>Este proyecto demuestra cómo el diseño emocional y la psicología aplicada pueden convertir una simple mecánica en una experiencia significativa. Más que un juego, es una metáfora interactiva del proceso humano: intentar, errar, aprender… y seguir jugando.</a:t>
            </a:r>
          </a:p>
          <a:p>
            <a:pPr algn="l">
              <a:lnSpc>
                <a:spcPts val="2843"/>
              </a:lnSpc>
              <a:spcBef>
                <a:spcPct val="0"/>
              </a:spcBef>
            </a:pPr>
          </a:p>
        </p:txBody>
      </p:sp>
      <p:sp>
        <p:nvSpPr>
          <p:cNvPr name="TextBox 10" id="10"/>
          <p:cNvSpPr txBox="true"/>
          <p:nvPr/>
        </p:nvSpPr>
        <p:spPr>
          <a:xfrm rot="0">
            <a:off x="4443653" y="552451"/>
            <a:ext cx="8725768" cy="819148"/>
          </a:xfrm>
          <a:prstGeom prst="rect">
            <a:avLst/>
          </a:prstGeom>
        </p:spPr>
        <p:txBody>
          <a:bodyPr anchor="t" rtlCol="false" tIns="0" lIns="0" bIns="0" rIns="0">
            <a:spAutoFit/>
          </a:bodyPr>
          <a:lstStyle/>
          <a:p>
            <a:pPr algn="ctr">
              <a:lnSpc>
                <a:spcPts val="6300"/>
              </a:lnSpc>
              <a:spcBef>
                <a:spcPct val="0"/>
              </a:spcBef>
            </a:pPr>
            <a:r>
              <a:rPr lang="en-US" b="true" sz="4500">
                <a:solidFill>
                  <a:srgbClr val="000000"/>
                </a:solidFill>
                <a:latin typeface="Poppins Bold"/>
                <a:ea typeface="Poppins Bold"/>
                <a:cs typeface="Poppins Bold"/>
                <a:sym typeface="Poppins Bold"/>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DAGw8u4WRa4</dc:identifier>
  <dcterms:modified xsi:type="dcterms:W3CDTF">2011-08-01T06:04:30Z</dcterms:modified>
  <cp:revision>1</cp:revision>
  <dc:title>Proyecto Integrador</dc:title>
</cp:coreProperties>
</file>